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ilsonSoftLight" panose="00000400000000000000" pitchFamily="2" charset="0"/>
      <p:regular r:id="rId21"/>
    </p:embeddedFont>
    <p:embeddedFont>
      <p:font typeface="FilsonW04-Bold" panose="02000000000000000000" pitchFamily="2" charset="0"/>
      <p:bold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6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1832B-BBED-4C6A-A865-261FE2334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AAC51-BFE4-47C9-84E1-05AE3BD7E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68C9CC-1836-4720-88FD-5824F1CA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51B9B9-C8CC-40E6-8CD3-38CA7A23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F799E2-7C36-4FF4-B747-CC2F2FF1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68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530ED-88B8-41D0-825D-7A7F49C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A4B42F-40AD-4340-A8CA-54F565B17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E82327-DEF5-4E97-B037-9457E0E5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F1FA0-27A0-4E52-9AC7-2F3E5D64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01948-6608-492D-B60D-DFA07D9E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72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8C4D3D-CDB6-49FB-A891-F0562AEAD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AB2D65-D477-474C-8446-A0CB8905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58FAE4-EA03-400C-8C3C-27B5FD3B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963CE1-AB90-4FE2-B878-A2EC617E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70EFEF-FCEA-4357-950D-060F8EB8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8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1E2EE-3007-4138-A142-EF754CC8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5BD0FF-2C92-457D-80F9-7C83F90F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C33E8F-8A85-47F2-8BBD-FA8881A6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87818D-4015-4486-A6EF-EE08971F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2A37E7-5CCE-4C4C-A97E-F8ADB423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24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071DE-6FFA-4491-9A76-555E06BD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0C4583-8573-4516-B83D-D0C54F40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0EDD47-2E90-4D3F-AE23-B99AC5F7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EAA3B4-A908-4241-A8E8-9C2E0666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F0F776-7C3D-460F-BFFC-9578DCE8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3B6E8-A5FF-4AA4-BC20-286B747F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AAACB-177F-42D8-9AA7-817D117F6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4D65E2-723A-40DB-AA59-DE6EB3E98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0F7DBA-2DFF-4A89-AE92-0334D71E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249D63-2EE1-4345-AC95-B45C1672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CFB817-32D5-4B5E-A307-EFCECE41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77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DED0-6C43-41B7-89A4-462AFD12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21961D-D65E-4C56-9528-A01003C99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1EEA9B-BAC6-4746-BC3B-1504C2253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AA598D1-6053-4F68-ACA3-B9267000C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60D86B-4EC6-467A-B45B-E059CF9D9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538EDE-B7D7-4C62-9A14-AD1D3783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A59E1E-1AB7-4D35-8D6D-5ED811DB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01F580-82D3-4E5D-8CD1-3BD95BE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46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2C060-EB16-4AE0-88A3-7A9120A1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F70BA4-3300-4B2F-9D5D-4100C7A4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C88954-9155-46BA-A54B-1ACF7BBB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850CBC-72A4-489F-BCE5-CD2BFD5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50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EC48803-F71B-4BD5-8734-726B071F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168D5C-B5E4-45D7-9028-3BA5D4B3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AE912D-F750-4A6C-A204-C0510DA6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32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6008-8567-466F-A78C-F8F52A94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B62A8-4A81-4259-B5C0-01B55803B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F8F5B4-4ED2-4276-B064-45B2B44A9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7D317A-87E6-44E9-8CC7-056AD278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6FA06D-47A4-42C2-96A8-035C774A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C43919-00AC-4E6E-8A2A-484C4A37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4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4E35F-3FCB-40EB-87B3-A5B1742A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B0C5EE-78EE-4AFF-9489-12D0AC4AE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CF7793-D7DF-4B1C-8587-8408F63CA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502D08-F20C-4418-A61E-4F2FBAC9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8856A6-EF83-4BB9-A6EC-9248AF3B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7278A2-438E-44DD-8680-34BF5A33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2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3CC873B-6DE2-4760-8C43-7D8DFCA0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EDCB1A-C8C6-4D9B-84C7-8A419B818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67AE97-8A48-4736-81E0-3DBAF578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606A-F4E1-4F17-97FE-118915FC90D1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5D91DA-CA54-4920-BDFB-6DF57BBCE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01DE67-2A07-4F9B-8E82-A3C696C70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888B-A447-4CBE-800A-4714286D4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57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F370E66-AC9F-4FB5-809E-102D5009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4AAE15-C0D9-4E85-A90E-71CBE0A8F951}"/>
              </a:ext>
            </a:extLst>
          </p:cNvPr>
          <p:cNvSpPr txBox="1"/>
          <p:nvPr/>
        </p:nvSpPr>
        <p:spPr>
          <a:xfrm>
            <a:off x="3634427" y="1543868"/>
            <a:ext cx="492314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3900" dirty="0">
                <a:solidFill>
                  <a:schemeClr val="accent1">
                    <a:lumMod val="75000"/>
                  </a:schemeClr>
                </a:solidFill>
                <a:latin typeface="FilsonW04-Bold" panose="02000000000000000000" pitchFamily="2" charset="0"/>
                <a:ea typeface="FangSong" panose="020B0503020204020204" pitchFamily="49" charset="-122"/>
              </a:rPr>
              <a:t>IoT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FilsonW04-Bold" panose="02000000000000000000" pitchFamily="2" charset="0"/>
              <a:ea typeface="FangSong" panose="020B0503020204020204" pitchFamily="49" charset="-122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0398A-E2B0-432F-B4AC-64BFABBD543F}"/>
              </a:ext>
            </a:extLst>
          </p:cNvPr>
          <p:cNvSpPr txBox="1"/>
          <p:nvPr/>
        </p:nvSpPr>
        <p:spPr>
          <a:xfrm>
            <a:off x="3796331" y="4395223"/>
            <a:ext cx="45993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  <a:ea typeface="FangSong" panose="020B0503020204020204" pitchFamily="49" charset="-122"/>
              </a:rPr>
              <a:t>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4255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0DD2261-0398-43E3-B829-6343622E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8DBF1E5-0118-40A8-A58B-8CF25F2521FB}"/>
              </a:ext>
            </a:extLst>
          </p:cNvPr>
          <p:cNvSpPr txBox="1"/>
          <p:nvPr/>
        </p:nvSpPr>
        <p:spPr>
          <a:xfrm>
            <a:off x="195492" y="177968"/>
            <a:ext cx="513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accent1">
                    <a:lumMod val="75000"/>
                  </a:schemeClr>
                </a:solidFill>
                <a:latin typeface="FilsonW04-Bold" panose="02000000000000000000" pitchFamily="2" charset="0"/>
              </a:rPr>
              <a:t>SMART SHOPS</a:t>
            </a:r>
            <a:endParaRPr lang="pt-BR" sz="6000" dirty="0">
              <a:solidFill>
                <a:schemeClr val="accent1">
                  <a:lumMod val="75000"/>
                </a:schemeClr>
              </a:solidFill>
              <a:latin typeface="FilsonW04-Bold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1B5DD1-45EA-4AD8-92CF-58507F6477DE}"/>
              </a:ext>
            </a:extLst>
          </p:cNvPr>
          <p:cNvSpPr txBox="1"/>
          <p:nvPr/>
        </p:nvSpPr>
        <p:spPr>
          <a:xfrm>
            <a:off x="195492" y="915388"/>
            <a:ext cx="2640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LOJAS</a:t>
            </a:r>
          </a:p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INTELIGENTES</a:t>
            </a:r>
            <a:endParaRPr lang="pt-BR" sz="3200" dirty="0">
              <a:solidFill>
                <a:schemeClr val="accent1">
                  <a:lumMod val="75000"/>
                </a:schemeClr>
              </a:solidFill>
              <a:latin typeface="FilsonSoftLight" panose="00000400000000000000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CD449B4-9358-4136-B077-4F4AAF42F8E0}"/>
              </a:ext>
            </a:extLst>
          </p:cNvPr>
          <p:cNvCxnSpPr>
            <a:cxnSpLocks/>
          </p:cNvCxnSpPr>
          <p:nvPr/>
        </p:nvCxnSpPr>
        <p:spPr>
          <a:xfrm>
            <a:off x="6007510" y="5732206"/>
            <a:ext cx="0" cy="66859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064A10-5611-46C3-A7E6-8C484BEE918A}"/>
              </a:ext>
            </a:extLst>
          </p:cNvPr>
          <p:cNvCxnSpPr>
            <a:cxnSpLocks/>
          </p:cNvCxnSpPr>
          <p:nvPr/>
        </p:nvCxnSpPr>
        <p:spPr>
          <a:xfrm>
            <a:off x="6007510" y="6390967"/>
            <a:ext cx="132735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F2D644-1581-4D90-B475-60DAC133A5A7}"/>
              </a:ext>
            </a:extLst>
          </p:cNvPr>
          <p:cNvSpPr txBox="1"/>
          <p:nvPr/>
        </p:nvSpPr>
        <p:spPr>
          <a:xfrm>
            <a:off x="7334865" y="612935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DRONES EM ENTREGAS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DE4CFA2-1795-41DA-8B79-69881B2FE461}"/>
              </a:ext>
            </a:extLst>
          </p:cNvPr>
          <p:cNvCxnSpPr>
            <a:cxnSpLocks/>
          </p:cNvCxnSpPr>
          <p:nvPr/>
        </p:nvCxnSpPr>
        <p:spPr>
          <a:xfrm>
            <a:off x="13765162" y="11207785"/>
            <a:ext cx="13273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2ED943-BCAC-4BE0-ADF9-664D878431DD}"/>
              </a:ext>
            </a:extLst>
          </p:cNvPr>
          <p:cNvSpPr txBox="1"/>
          <p:nvPr/>
        </p:nvSpPr>
        <p:spPr>
          <a:xfrm>
            <a:off x="7883092" y="5881837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AMAZON PRIME AIR (PIONEIRO)</a:t>
            </a:r>
          </a:p>
        </p:txBody>
      </p:sp>
    </p:spTree>
    <p:extLst>
      <p:ext uri="{BB962C8B-B14F-4D97-AF65-F5344CB8AC3E}">
        <p14:creationId xmlns:p14="http://schemas.microsoft.com/office/powerpoint/2010/main" val="16541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0E3CF24-D81F-4F8D-9118-361458D7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529504E-D7A3-49DA-9762-254F5FB6FC72}"/>
              </a:ext>
            </a:extLst>
          </p:cNvPr>
          <p:cNvSpPr txBox="1"/>
          <p:nvPr/>
        </p:nvSpPr>
        <p:spPr>
          <a:xfrm>
            <a:off x="281217" y="3234035"/>
            <a:ext cx="4737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accent1">
                    <a:lumMod val="75000"/>
                  </a:schemeClr>
                </a:solidFill>
                <a:latin typeface="FilsonW04-Bold" panose="02000000000000000000" pitchFamily="2" charset="0"/>
              </a:rPr>
              <a:t>IoT no Brasil?</a:t>
            </a:r>
            <a:endParaRPr lang="pt-BR" sz="6000" dirty="0">
              <a:solidFill>
                <a:schemeClr val="accent1">
                  <a:lumMod val="75000"/>
                </a:schemeClr>
              </a:solidFill>
              <a:latin typeface="FilsonW04-Bold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28F95B-3E4E-4A36-B89F-82A595721B6C}"/>
              </a:ext>
            </a:extLst>
          </p:cNvPr>
          <p:cNvSpPr txBox="1"/>
          <p:nvPr/>
        </p:nvSpPr>
        <p:spPr>
          <a:xfrm>
            <a:off x="281217" y="3966865"/>
            <a:ext cx="4618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OS BENEFÍCIOS DO INVESTIMENTO</a:t>
            </a:r>
          </a:p>
          <a:p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DE UM PAÍS NO AVANÇO RUMO AO</a:t>
            </a:r>
          </a:p>
          <a:p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MUNDO MAIS CONECTADO.</a:t>
            </a:r>
          </a:p>
        </p:txBody>
      </p:sp>
    </p:spTree>
    <p:extLst>
      <p:ext uri="{BB962C8B-B14F-4D97-AF65-F5344CB8AC3E}">
        <p14:creationId xmlns:p14="http://schemas.microsoft.com/office/powerpoint/2010/main" val="163785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9F8BD075-1468-4922-99ED-F2963A6E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2536DF9-6CEE-45B2-99C8-497FF186FA20}"/>
              </a:ext>
            </a:extLst>
          </p:cNvPr>
          <p:cNvSpPr txBox="1"/>
          <p:nvPr/>
        </p:nvSpPr>
        <p:spPr>
          <a:xfrm rot="16200000">
            <a:off x="-2318980" y="2790099"/>
            <a:ext cx="630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75000"/>
                  </a:schemeClr>
                </a:solidFill>
                <a:latin typeface="FilsonW04-Bold" panose="02000000000000000000" pitchFamily="2" charset="0"/>
              </a:rPr>
              <a:t>A REVOLUÇÃO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3A4D3E-8D76-4F34-A44A-5740257A55F1}"/>
              </a:ext>
            </a:extLst>
          </p:cNvPr>
          <p:cNvSpPr/>
          <p:nvPr/>
        </p:nvSpPr>
        <p:spPr>
          <a:xfrm>
            <a:off x="190500" y="190496"/>
            <a:ext cx="1198119" cy="63817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26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, basquete, luz, atletismo&#10;&#10;Descrição gerada automaticamente">
            <a:extLst>
              <a:ext uri="{FF2B5EF4-FFF2-40B4-BE49-F238E27FC236}">
                <a16:creationId xmlns:a16="http://schemas.microsoft.com/office/drawing/2014/main" id="{98FECC96-7A96-46DD-814F-E2876784E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49D56A-57BD-488A-A556-1113DD8578FC}"/>
              </a:ext>
            </a:extLst>
          </p:cNvPr>
          <p:cNvSpPr txBox="1"/>
          <p:nvPr/>
        </p:nvSpPr>
        <p:spPr>
          <a:xfrm>
            <a:off x="114858" y="3995678"/>
            <a:ext cx="5381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FilsonW04-Bold" panose="02000000000000000000" pitchFamily="2" charset="0"/>
              </a:rPr>
              <a:t>VICTOR TINOCO</a:t>
            </a:r>
          </a:p>
          <a:p>
            <a:r>
              <a:rPr lang="pt-BR" sz="3600" dirty="0">
                <a:solidFill>
                  <a:schemeClr val="bg1"/>
                </a:solidFill>
                <a:latin typeface="FilsonW04-Bold" panose="02000000000000000000" pitchFamily="2" charset="0"/>
              </a:rPr>
              <a:t>LEONARDO OKAMOTO</a:t>
            </a:r>
          </a:p>
          <a:p>
            <a:r>
              <a:rPr lang="pt-BR" sz="3600" dirty="0">
                <a:solidFill>
                  <a:schemeClr val="bg1"/>
                </a:solidFill>
                <a:latin typeface="FilsonW04-Bold" panose="02000000000000000000" pitchFamily="2" charset="0"/>
              </a:rPr>
              <a:t>ADRYEN SIMÕES</a:t>
            </a:r>
          </a:p>
          <a:p>
            <a:r>
              <a:rPr lang="pt-BR" sz="3600" dirty="0">
                <a:solidFill>
                  <a:schemeClr val="bg1"/>
                </a:solidFill>
                <a:latin typeface="FilsonW04-Bold" panose="02000000000000000000" pitchFamily="2" charset="0"/>
              </a:rPr>
              <a:t>GABRIEL DARBONE</a:t>
            </a:r>
          </a:p>
          <a:p>
            <a:r>
              <a:rPr lang="pt-BR" sz="3600" dirty="0">
                <a:solidFill>
                  <a:schemeClr val="bg1"/>
                </a:solidFill>
                <a:latin typeface="FilsonW04-Bold" panose="02000000000000000000" pitchFamily="2" charset="0"/>
              </a:rPr>
              <a:t>MATHEUS MASSAMI</a:t>
            </a:r>
            <a:endParaRPr lang="pt-BR" sz="4000" dirty="0">
              <a:solidFill>
                <a:schemeClr val="bg1"/>
              </a:solidFill>
              <a:latin typeface="FilsonW04-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66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77495F7-8F24-4675-8FEB-1B895F58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7BBB7CA-F3EF-4F96-BE71-7E22DA0220C4}"/>
              </a:ext>
            </a:extLst>
          </p:cNvPr>
          <p:cNvSpPr txBox="1"/>
          <p:nvPr/>
        </p:nvSpPr>
        <p:spPr>
          <a:xfrm>
            <a:off x="7884076" y="205626"/>
            <a:ext cx="4071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FilsonW04-Bold" panose="02000000000000000000" pitchFamily="2" charset="0"/>
              </a:rPr>
              <a:t>SMART CITIES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C821A9-680F-4216-9A7C-CB1FB283C255}"/>
              </a:ext>
            </a:extLst>
          </p:cNvPr>
          <p:cNvSpPr txBox="1"/>
          <p:nvPr/>
        </p:nvSpPr>
        <p:spPr>
          <a:xfrm>
            <a:off x="8916463" y="827182"/>
            <a:ext cx="2969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CIDADES INTELIGENTES</a:t>
            </a:r>
          </a:p>
        </p:txBody>
      </p:sp>
    </p:spTree>
    <p:extLst>
      <p:ext uri="{BB962C8B-B14F-4D97-AF65-F5344CB8AC3E}">
        <p14:creationId xmlns:p14="http://schemas.microsoft.com/office/powerpoint/2010/main" val="372085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3D5274-C718-4805-B703-292649C0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DC13A9-356B-4C01-828C-B09B66F35557}"/>
              </a:ext>
            </a:extLst>
          </p:cNvPr>
          <p:cNvSpPr txBox="1"/>
          <p:nvPr/>
        </p:nvSpPr>
        <p:spPr>
          <a:xfrm>
            <a:off x="264077" y="5062760"/>
            <a:ext cx="3833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FilsonW04-Bold" panose="02000000000000000000" pitchFamily="2" charset="0"/>
              </a:rPr>
              <a:t>SMART CARS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5C54C8-63C0-4584-A93F-A216BD90DB09}"/>
              </a:ext>
            </a:extLst>
          </p:cNvPr>
          <p:cNvSpPr txBox="1"/>
          <p:nvPr/>
        </p:nvSpPr>
        <p:spPr>
          <a:xfrm>
            <a:off x="264077" y="5694148"/>
            <a:ext cx="2969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CARROS</a:t>
            </a:r>
          </a:p>
          <a:p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INTELIGENTES</a:t>
            </a:r>
          </a:p>
        </p:txBody>
      </p:sp>
    </p:spTree>
    <p:extLst>
      <p:ext uri="{BB962C8B-B14F-4D97-AF65-F5344CB8AC3E}">
        <p14:creationId xmlns:p14="http://schemas.microsoft.com/office/powerpoint/2010/main" val="57508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A625791-97FE-457D-A37A-B8F3F8EC5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134C49-12BD-431B-B989-B06972C290E8}"/>
              </a:ext>
            </a:extLst>
          </p:cNvPr>
          <p:cNvSpPr txBox="1"/>
          <p:nvPr/>
        </p:nvSpPr>
        <p:spPr>
          <a:xfrm>
            <a:off x="7728239" y="215458"/>
            <a:ext cx="4265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FilsonW04-Bold" panose="02000000000000000000" pitchFamily="2" charset="0"/>
              </a:rPr>
              <a:t>SMART HOUSE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B22E64-1F9F-41D8-8480-48DD07390935}"/>
              </a:ext>
            </a:extLst>
          </p:cNvPr>
          <p:cNvSpPr txBox="1"/>
          <p:nvPr/>
        </p:nvSpPr>
        <p:spPr>
          <a:xfrm>
            <a:off x="8975456" y="837014"/>
            <a:ext cx="2969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CASAS INTELIGENTES</a:t>
            </a:r>
          </a:p>
        </p:txBody>
      </p:sp>
    </p:spTree>
    <p:extLst>
      <p:ext uri="{BB962C8B-B14F-4D97-AF65-F5344CB8AC3E}">
        <p14:creationId xmlns:p14="http://schemas.microsoft.com/office/powerpoint/2010/main" val="267806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46C916D-0977-4E80-8247-D9F18D3D4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4C974A-89ED-49F3-88F5-E1B8F768C5DE}"/>
              </a:ext>
            </a:extLst>
          </p:cNvPr>
          <p:cNvSpPr txBox="1"/>
          <p:nvPr/>
        </p:nvSpPr>
        <p:spPr>
          <a:xfrm rot="16200000">
            <a:off x="-2283691" y="2828835"/>
            <a:ext cx="6356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FilsonW04-Bold" panose="02000000000000000000" pitchFamily="2" charset="0"/>
              </a:rPr>
              <a:t>AUTOMAÇÃO</a:t>
            </a:r>
            <a:endParaRPr lang="pt-BR" sz="8000" dirty="0">
              <a:solidFill>
                <a:schemeClr val="bg1"/>
              </a:solidFill>
              <a:latin typeface="FilsonW04-Bold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AE4B51-3C2B-4E8A-B3D0-7ADB79FD9AE4}"/>
              </a:ext>
            </a:extLst>
          </p:cNvPr>
          <p:cNvSpPr txBox="1"/>
          <p:nvPr/>
        </p:nvSpPr>
        <p:spPr>
          <a:xfrm>
            <a:off x="9493400" y="3779034"/>
            <a:ext cx="17789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ARDUÍNO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A158AB-72EC-4FE0-B7C1-65E6B6E11793}"/>
              </a:ext>
            </a:extLst>
          </p:cNvPr>
          <p:cNvSpPr/>
          <p:nvPr/>
        </p:nvSpPr>
        <p:spPr>
          <a:xfrm>
            <a:off x="9433696" y="3740072"/>
            <a:ext cx="1898336" cy="5467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7318B0D-7CF9-45C4-9916-5FD508F4AE4B}"/>
              </a:ext>
            </a:extLst>
          </p:cNvPr>
          <p:cNvCxnSpPr/>
          <p:nvPr/>
        </p:nvCxnSpPr>
        <p:spPr>
          <a:xfrm>
            <a:off x="8613413" y="5220929"/>
            <a:ext cx="17796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C3B7A1A-F94D-4590-B22A-1353D4DBFA53}"/>
              </a:ext>
            </a:extLst>
          </p:cNvPr>
          <p:cNvCxnSpPr>
            <a:cxnSpLocks/>
          </p:cNvCxnSpPr>
          <p:nvPr/>
        </p:nvCxnSpPr>
        <p:spPr>
          <a:xfrm flipV="1">
            <a:off x="10382864" y="4286865"/>
            <a:ext cx="0" cy="9340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0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6DA06F-D37D-4E01-B402-8D6E2DF8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DE5D33B-A003-455B-9B50-8FA94A2DD570}"/>
              </a:ext>
            </a:extLst>
          </p:cNvPr>
          <p:cNvSpPr txBox="1"/>
          <p:nvPr/>
        </p:nvSpPr>
        <p:spPr>
          <a:xfrm>
            <a:off x="296023" y="4903441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FilsonW04-Bold" panose="02000000000000000000" pitchFamily="2" charset="0"/>
              </a:rPr>
              <a:t>SAÚDE</a:t>
            </a:r>
            <a:endParaRPr lang="pt-BR" sz="6600" dirty="0">
              <a:solidFill>
                <a:schemeClr val="bg1"/>
              </a:solidFill>
              <a:latin typeface="FilsonW04-Bold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B1B05A-E683-4421-8561-D215E2AF5182}"/>
              </a:ext>
            </a:extLst>
          </p:cNvPr>
          <p:cNvSpPr txBox="1"/>
          <p:nvPr/>
        </p:nvSpPr>
        <p:spPr>
          <a:xfrm>
            <a:off x="296023" y="5733476"/>
            <a:ext cx="561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- JÁ É UMA REALIDADE?</a:t>
            </a:r>
          </a:p>
          <a:p>
            <a:r>
              <a:rPr lang="pt-BR" sz="2700" dirty="0">
                <a:solidFill>
                  <a:schemeClr val="bg1"/>
                </a:solidFill>
                <a:latin typeface="FilsonSoftLight" panose="00000400000000000000" pitchFamily="2" charset="0"/>
              </a:rPr>
              <a:t>- MONITORAÇÃO À DISTÂNCIA</a:t>
            </a:r>
          </a:p>
        </p:txBody>
      </p:sp>
    </p:spTree>
    <p:extLst>
      <p:ext uri="{BB962C8B-B14F-4D97-AF65-F5344CB8AC3E}">
        <p14:creationId xmlns:p14="http://schemas.microsoft.com/office/powerpoint/2010/main" val="338565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5CDF1D-3D79-4B0D-9008-84410C50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1FBF92-431B-44AD-B81F-2A90AAC7F4C6}"/>
              </a:ext>
            </a:extLst>
          </p:cNvPr>
          <p:cNvSpPr txBox="1"/>
          <p:nvPr/>
        </p:nvSpPr>
        <p:spPr>
          <a:xfrm>
            <a:off x="2835331" y="952753"/>
            <a:ext cx="6521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FilsonW04-Bold" panose="02000000000000000000" pitchFamily="2" charset="0"/>
              </a:rPr>
              <a:t>AGRONEGÓCIOS</a:t>
            </a:r>
            <a:endParaRPr lang="pt-BR" sz="6600" dirty="0">
              <a:solidFill>
                <a:schemeClr val="bg1"/>
              </a:solidFill>
              <a:latin typeface="FilsonW04-Bold" panose="02000000000000000000" pitchFamily="2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41F7A3-2B3E-48E9-91EC-4EE61E8E374F}"/>
              </a:ext>
            </a:extLst>
          </p:cNvPr>
          <p:cNvCxnSpPr/>
          <p:nvPr/>
        </p:nvCxnSpPr>
        <p:spPr>
          <a:xfrm>
            <a:off x="2890686" y="1885830"/>
            <a:ext cx="639715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0C2E01C-6952-464C-8B69-5F63BCC6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82" y="3031528"/>
            <a:ext cx="1728019" cy="1728019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D6CB518-D94E-4D21-952D-015E5BAE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67" y="3406631"/>
            <a:ext cx="977815" cy="977815"/>
          </a:xfrm>
          <a:prstGeom prst="rect">
            <a:avLst/>
          </a:prstGeom>
        </p:spPr>
      </p:pic>
      <p:pic>
        <p:nvPicPr>
          <p:cNvPr id="22" name="Imagem 2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A4A853C-0B20-452F-8C78-4E0CBFA2B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48" y="3406631"/>
            <a:ext cx="977815" cy="97781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569D4B-758E-44EF-9526-1B8968D29929}"/>
              </a:ext>
            </a:extLst>
          </p:cNvPr>
          <p:cNvSpPr txBox="1"/>
          <p:nvPr/>
        </p:nvSpPr>
        <p:spPr>
          <a:xfrm>
            <a:off x="1677582" y="4655749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ilsonSoftLight" panose="00000400000000000000" pitchFamily="2" charset="0"/>
              </a:rPr>
              <a:t>DRONES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D456F5-05B0-448B-B0B5-C0489F995AC5}"/>
              </a:ext>
            </a:extLst>
          </p:cNvPr>
          <p:cNvSpPr txBox="1"/>
          <p:nvPr/>
        </p:nvSpPr>
        <p:spPr>
          <a:xfrm>
            <a:off x="5047007" y="4655749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ilsonSoftLight" panose="00000400000000000000" pitchFamily="2" charset="0"/>
              </a:rPr>
              <a:t>AUTOMAÇÃO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0A9E2DF-371E-4807-A485-F671EEE71BB4}"/>
              </a:ext>
            </a:extLst>
          </p:cNvPr>
          <p:cNvSpPr txBox="1"/>
          <p:nvPr/>
        </p:nvSpPr>
        <p:spPr>
          <a:xfrm>
            <a:off x="9029751" y="4655931"/>
            <a:ext cx="1435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ilsonSoftLight" panose="00000400000000000000" pitchFamily="2" charset="0"/>
              </a:rPr>
              <a:t>SMART</a:t>
            </a:r>
          </a:p>
          <a:p>
            <a:r>
              <a:rPr lang="pt-BR" sz="2800" dirty="0">
                <a:solidFill>
                  <a:schemeClr val="bg1"/>
                </a:solidFill>
                <a:latin typeface="FilsonSoftLight" panose="00000400000000000000" pitchFamily="2" charset="0"/>
              </a:rPr>
              <a:t>FARMS</a:t>
            </a:r>
          </a:p>
        </p:txBody>
      </p:sp>
    </p:spTree>
    <p:extLst>
      <p:ext uri="{BB962C8B-B14F-4D97-AF65-F5344CB8AC3E}">
        <p14:creationId xmlns:p14="http://schemas.microsoft.com/office/powerpoint/2010/main" val="368414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avião, hidrante, caminhão, estacionado&#10;&#10;Descrição gerada automaticamente">
            <a:extLst>
              <a:ext uri="{FF2B5EF4-FFF2-40B4-BE49-F238E27FC236}">
                <a16:creationId xmlns:a16="http://schemas.microsoft.com/office/drawing/2014/main" id="{59C70495-35A2-4311-8246-B66DE608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6330CE-BEA3-4550-8085-2594D09BEAEF}"/>
              </a:ext>
            </a:extLst>
          </p:cNvPr>
          <p:cNvSpPr txBox="1"/>
          <p:nvPr/>
        </p:nvSpPr>
        <p:spPr>
          <a:xfrm>
            <a:off x="212739" y="110512"/>
            <a:ext cx="2701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accent1">
                    <a:lumMod val="75000"/>
                  </a:schemeClr>
                </a:solidFill>
                <a:latin typeface="FilsonW04-Bold" panose="02000000000000000000" pitchFamily="2" charset="0"/>
              </a:rPr>
              <a:t>IIOT</a:t>
            </a:r>
            <a:endParaRPr lang="pt-BR" sz="7200" dirty="0">
              <a:solidFill>
                <a:schemeClr val="accent1">
                  <a:lumMod val="75000"/>
                </a:schemeClr>
              </a:solidFill>
              <a:latin typeface="FilsonW04-Bold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572458-3669-4B75-B65A-2324F7B8D63A}"/>
              </a:ext>
            </a:extLst>
          </p:cNvPr>
          <p:cNvSpPr txBox="1"/>
          <p:nvPr/>
        </p:nvSpPr>
        <p:spPr>
          <a:xfrm>
            <a:off x="335368" y="1249285"/>
            <a:ext cx="2456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accent1">
                    <a:lumMod val="75000"/>
                  </a:schemeClr>
                </a:solidFill>
                <a:latin typeface="FilsonSoftLight" panose="00000400000000000000" pitchFamily="2" charset="0"/>
              </a:rPr>
              <a:t>IOT + INDUSTRIA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D2D71C7-7D32-43BC-81EC-593434DBACE0}"/>
              </a:ext>
            </a:extLst>
          </p:cNvPr>
          <p:cNvSpPr/>
          <p:nvPr/>
        </p:nvSpPr>
        <p:spPr>
          <a:xfrm>
            <a:off x="0" y="2377440"/>
            <a:ext cx="6197600" cy="14465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1C0868-A299-4426-BEAE-0EBD0059F715}"/>
              </a:ext>
            </a:extLst>
          </p:cNvPr>
          <p:cNvSpPr txBox="1"/>
          <p:nvPr/>
        </p:nvSpPr>
        <p:spPr>
          <a:xfrm>
            <a:off x="199834" y="2546717"/>
            <a:ext cx="58961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FilsonSoftLight" panose="00000400000000000000" pitchFamily="2" charset="0"/>
              </a:rPr>
              <a:t>COMPUTAÇÃO ORIENTADA POR SENSOR,</a:t>
            </a:r>
          </a:p>
          <a:p>
            <a:r>
              <a:rPr lang="pt-BR" sz="2200" dirty="0">
                <a:solidFill>
                  <a:schemeClr val="bg1"/>
                </a:solidFill>
                <a:latin typeface="FilsonSoftLight" panose="00000400000000000000" pitchFamily="2" charset="0"/>
              </a:rPr>
              <a:t>INDUSTRIAL ANALYTICS, E APLICAÇÃO DE</a:t>
            </a:r>
          </a:p>
          <a:p>
            <a:r>
              <a:rPr lang="pt-BR" sz="2200" dirty="0">
                <a:solidFill>
                  <a:schemeClr val="bg1"/>
                </a:solidFill>
                <a:latin typeface="FilsonSoftLight" panose="00000400000000000000" pitchFamily="2" charset="0"/>
              </a:rPr>
              <a:t>MÁQUINAS INTELIGENTE.</a:t>
            </a:r>
          </a:p>
        </p:txBody>
      </p:sp>
    </p:spTree>
    <p:extLst>
      <p:ext uri="{BB962C8B-B14F-4D97-AF65-F5344CB8AC3E}">
        <p14:creationId xmlns:p14="http://schemas.microsoft.com/office/powerpoint/2010/main" val="282564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to em preto e branco de computador&#10;&#10;Descrição gerada automaticamente">
            <a:extLst>
              <a:ext uri="{FF2B5EF4-FFF2-40B4-BE49-F238E27FC236}">
                <a16:creationId xmlns:a16="http://schemas.microsoft.com/office/drawing/2014/main" id="{C21962FC-3E66-4E58-950A-6F891B22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E513015-DF8E-4464-9677-0EE17D2AD831}"/>
              </a:ext>
            </a:extLst>
          </p:cNvPr>
          <p:cNvSpPr txBox="1"/>
          <p:nvPr/>
        </p:nvSpPr>
        <p:spPr>
          <a:xfrm>
            <a:off x="2535570" y="2921168"/>
            <a:ext cx="7120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FilsonW04-Bold" panose="02000000000000000000" pitchFamily="2" charset="0"/>
              </a:rPr>
              <a:t>INFRAESTRUTURA</a:t>
            </a:r>
            <a:endParaRPr lang="pt-BR" sz="6600" dirty="0">
              <a:solidFill>
                <a:schemeClr val="bg1"/>
              </a:solidFill>
              <a:latin typeface="FilsonW04-Bold" panose="020000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CB49C7-8F66-4455-A97E-162BDFB50A61}"/>
              </a:ext>
            </a:extLst>
          </p:cNvPr>
          <p:cNvSpPr/>
          <p:nvPr/>
        </p:nvSpPr>
        <p:spPr>
          <a:xfrm>
            <a:off x="2497394" y="2871019"/>
            <a:ext cx="7207045" cy="10520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90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97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 Light</vt:lpstr>
      <vt:lpstr>Calibri</vt:lpstr>
      <vt:lpstr>FilsonSoftLight</vt:lpstr>
      <vt:lpstr>FilsonW04-Bold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Martins</dc:creator>
  <cp:lastModifiedBy>Victor Martins</cp:lastModifiedBy>
  <cp:revision>14</cp:revision>
  <dcterms:created xsi:type="dcterms:W3CDTF">2019-10-14T03:50:47Z</dcterms:created>
  <dcterms:modified xsi:type="dcterms:W3CDTF">2019-10-14T08:13:19Z</dcterms:modified>
</cp:coreProperties>
</file>